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30" r:id="rId3"/>
    <p:sldId id="300" r:id="rId4"/>
    <p:sldId id="335" r:id="rId5"/>
    <p:sldId id="336" r:id="rId6"/>
    <p:sldId id="334" r:id="rId7"/>
    <p:sldId id="333" r:id="rId8"/>
    <p:sldId id="337" r:id="rId9"/>
    <p:sldId id="308" r:id="rId10"/>
    <p:sldId id="311" r:id="rId11"/>
    <p:sldId id="301" r:id="rId12"/>
    <p:sldId id="304" r:id="rId13"/>
    <p:sldId id="302" r:id="rId14"/>
    <p:sldId id="314" r:id="rId15"/>
    <p:sldId id="313" r:id="rId16"/>
    <p:sldId id="289" r:id="rId17"/>
    <p:sldId id="338" r:id="rId18"/>
    <p:sldId id="316" r:id="rId19"/>
    <p:sldId id="339" r:id="rId20"/>
    <p:sldId id="261" r:id="rId21"/>
    <p:sldId id="343" r:id="rId22"/>
    <p:sldId id="262" r:id="rId23"/>
    <p:sldId id="296" r:id="rId24"/>
    <p:sldId id="320" r:id="rId25"/>
    <p:sldId id="321" r:id="rId26"/>
    <p:sldId id="322" r:id="rId27"/>
    <p:sldId id="323" r:id="rId28"/>
    <p:sldId id="329" r:id="rId29"/>
    <p:sldId id="324" r:id="rId30"/>
    <p:sldId id="327" r:id="rId31"/>
    <p:sldId id="328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1E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88" autoAdjust="0"/>
  </p:normalViewPr>
  <p:slideViewPr>
    <p:cSldViewPr>
      <p:cViewPr>
        <p:scale>
          <a:sx n="76" d="100"/>
          <a:sy n="76" d="100"/>
        </p:scale>
        <p:origin x="-20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80A24-249A-4B88-BE8F-9FF0DEE0648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E17C9F6B-51D4-4264-AE97-F71D8810D82A}">
      <dgm:prSet custT="1"/>
      <dgm:spPr>
        <a:solidFill>
          <a:srgbClr val="00B0F0"/>
        </a:solidFill>
      </dgm:spPr>
      <dgm:t>
        <a:bodyPr/>
        <a:lstStyle/>
        <a:p>
          <a:pPr algn="ctr" rtl="0"/>
          <a:r>
            <a:rPr lang="en-US" sz="4400" b="1" dirty="0" smtClean="0">
              <a:solidFill>
                <a:schemeClr val="tx1"/>
              </a:solidFill>
            </a:rPr>
            <a:t>How Blockchains Are Changing The World</a:t>
          </a:r>
          <a:endParaRPr lang="en-SG" sz="4400" b="1" dirty="0">
            <a:solidFill>
              <a:schemeClr val="tx1"/>
            </a:solidFill>
          </a:endParaRPr>
        </a:p>
      </dgm:t>
    </dgm:pt>
    <dgm:pt modelId="{A4A93F1B-B2C1-46A3-81F0-DFDB1B60585C}" type="parTrans" cxnId="{CCC732BF-54AE-4575-BD14-28E139B8371F}">
      <dgm:prSet/>
      <dgm:spPr/>
      <dgm:t>
        <a:bodyPr/>
        <a:lstStyle/>
        <a:p>
          <a:endParaRPr lang="en-SG"/>
        </a:p>
      </dgm:t>
    </dgm:pt>
    <dgm:pt modelId="{A89AE359-CA4D-40D7-8975-EAAEC0600FE9}" type="sibTrans" cxnId="{CCC732BF-54AE-4575-BD14-28E139B8371F}">
      <dgm:prSet/>
      <dgm:spPr/>
      <dgm:t>
        <a:bodyPr/>
        <a:lstStyle/>
        <a:p>
          <a:endParaRPr lang="en-SG"/>
        </a:p>
      </dgm:t>
    </dgm:pt>
    <dgm:pt modelId="{30E3B7A5-6E17-45FD-8A48-AE2D9B0BABED}" type="pres">
      <dgm:prSet presAssocID="{8AA80A24-249A-4B88-BE8F-9FF0DEE0648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7C5EA1C-B6A8-4837-B787-4809E23D2BCC}" type="pres">
      <dgm:prSet presAssocID="{E17C9F6B-51D4-4264-AE97-F71D8810D82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EB6EEA-995F-48D9-A19C-F163D4CE5BD9}" type="presOf" srcId="{8AA80A24-249A-4B88-BE8F-9FF0DEE0648C}" destId="{30E3B7A5-6E17-45FD-8A48-AE2D9B0BABED}" srcOrd="0" destOrd="0" presId="urn:microsoft.com/office/officeart/2005/8/layout/vList2"/>
    <dgm:cxn modelId="{0E5FA809-3A13-4805-9C8F-8E04E0ACD73A}" type="presOf" srcId="{E17C9F6B-51D4-4264-AE97-F71D8810D82A}" destId="{A7C5EA1C-B6A8-4837-B787-4809E23D2BCC}" srcOrd="0" destOrd="0" presId="urn:microsoft.com/office/officeart/2005/8/layout/vList2"/>
    <dgm:cxn modelId="{CCC732BF-54AE-4575-BD14-28E139B8371F}" srcId="{8AA80A24-249A-4B88-BE8F-9FF0DEE0648C}" destId="{E17C9F6B-51D4-4264-AE97-F71D8810D82A}" srcOrd="0" destOrd="0" parTransId="{A4A93F1B-B2C1-46A3-81F0-DFDB1B60585C}" sibTransId="{A89AE359-CA4D-40D7-8975-EAAEC0600FE9}"/>
    <dgm:cxn modelId="{D0DF99CA-E8F3-4A64-A23A-E233A8BA5DF2}" type="presParOf" srcId="{30E3B7A5-6E17-45FD-8A48-AE2D9B0BABED}" destId="{A7C5EA1C-B6A8-4837-B787-4809E23D2BC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767B34-A401-4405-AF66-010CF32F307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9D4D562-7D3B-44A0-9AA6-89A1C3161FDE}">
      <dgm:prSet custT="1"/>
      <dgm:spPr>
        <a:solidFill>
          <a:schemeClr val="bg2">
            <a:lumMod val="9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sz="3600" dirty="0" smtClean="0">
              <a:solidFill>
                <a:schemeClr val="tx1"/>
              </a:solidFill>
            </a:rPr>
            <a:t>Distributing Trust &amp; Enforcing Neutrality</a:t>
          </a:r>
          <a:endParaRPr lang="en-SG" sz="3600" dirty="0">
            <a:solidFill>
              <a:schemeClr val="tx1"/>
            </a:solidFill>
          </a:endParaRPr>
        </a:p>
      </dgm:t>
    </dgm:pt>
    <dgm:pt modelId="{B9C26689-FA31-4AD3-8DFF-302816EBD7B5}" type="parTrans" cxnId="{BAB58F5B-365F-49E2-AED8-DEB415EA2457}">
      <dgm:prSet/>
      <dgm:spPr/>
      <dgm:t>
        <a:bodyPr/>
        <a:lstStyle/>
        <a:p>
          <a:endParaRPr lang="en-SG"/>
        </a:p>
      </dgm:t>
    </dgm:pt>
    <dgm:pt modelId="{AACD2115-FB0F-4ECC-BC1E-0575CDC32F62}" type="sibTrans" cxnId="{BAB58F5B-365F-49E2-AED8-DEB415EA2457}">
      <dgm:prSet/>
      <dgm:spPr/>
      <dgm:t>
        <a:bodyPr/>
        <a:lstStyle/>
        <a:p>
          <a:endParaRPr lang="en-SG"/>
        </a:p>
      </dgm:t>
    </dgm:pt>
    <dgm:pt modelId="{C5CCDC4C-FFA8-4D1B-899B-5E4BDB95E5BF}" type="pres">
      <dgm:prSet presAssocID="{D5767B34-A401-4405-AF66-010CF32F3077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056E4FB-2685-4A98-B8F6-E30137CA1B29}" type="pres">
      <dgm:prSet presAssocID="{49D4D562-7D3B-44A0-9AA6-89A1C3161FDE}" presName="node" presStyleLbl="node1" presStyleIdx="0" presStyleCnt="1" custScaleX="5357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B58F5B-365F-49E2-AED8-DEB415EA2457}" srcId="{D5767B34-A401-4405-AF66-010CF32F3077}" destId="{49D4D562-7D3B-44A0-9AA6-89A1C3161FDE}" srcOrd="0" destOrd="0" parTransId="{B9C26689-FA31-4AD3-8DFF-302816EBD7B5}" sibTransId="{AACD2115-FB0F-4ECC-BC1E-0575CDC32F62}"/>
    <dgm:cxn modelId="{3DAA0B94-7839-7D48-B8A0-62C5D3787567}" type="presOf" srcId="{49D4D562-7D3B-44A0-9AA6-89A1C3161FDE}" destId="{A056E4FB-2685-4A98-B8F6-E30137CA1B29}" srcOrd="0" destOrd="0" presId="urn:microsoft.com/office/officeart/2005/8/layout/default"/>
    <dgm:cxn modelId="{7E818283-1828-5E4B-86C6-26EC489C3F25}" type="presOf" srcId="{D5767B34-A401-4405-AF66-010CF32F3077}" destId="{C5CCDC4C-FFA8-4D1B-899B-5E4BDB95E5BF}" srcOrd="0" destOrd="0" presId="urn:microsoft.com/office/officeart/2005/8/layout/default"/>
    <dgm:cxn modelId="{5B09EED7-1EE9-D544-9E7B-8C2D76563519}" type="presParOf" srcId="{C5CCDC4C-FFA8-4D1B-899B-5E4BDB95E5BF}" destId="{A056E4FB-2685-4A98-B8F6-E30137CA1B2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C5EA1C-B6A8-4837-B787-4809E23D2BCC}">
      <dsp:nvSpPr>
        <dsp:cNvPr id="0" name=""/>
        <dsp:cNvSpPr/>
      </dsp:nvSpPr>
      <dsp:spPr>
        <a:xfrm>
          <a:off x="0" y="266"/>
          <a:ext cx="7772400" cy="1469492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b="1" kern="1200" dirty="0" smtClean="0">
              <a:solidFill>
                <a:schemeClr val="tx1"/>
              </a:solidFill>
            </a:rPr>
            <a:t>How Blockchains Are Changing The World</a:t>
          </a:r>
          <a:endParaRPr lang="en-SG" sz="4400" b="1" kern="1200" dirty="0">
            <a:solidFill>
              <a:schemeClr val="tx1"/>
            </a:solidFill>
          </a:endParaRPr>
        </a:p>
      </dsp:txBody>
      <dsp:txXfrm>
        <a:off x="71735" y="72001"/>
        <a:ext cx="7628930" cy="13260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56E4FB-2685-4A98-B8F6-E30137CA1B29}">
      <dsp:nvSpPr>
        <dsp:cNvPr id="0" name=""/>
        <dsp:cNvSpPr/>
      </dsp:nvSpPr>
      <dsp:spPr>
        <a:xfrm>
          <a:off x="2863" y="64092"/>
          <a:ext cx="9062072" cy="1014814"/>
        </a:xfrm>
        <a:prstGeom prst="rect">
          <a:avLst/>
        </a:prstGeom>
        <a:solidFill>
          <a:schemeClr val="bg2">
            <a:lumMod val="9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Distributing Trust &amp; Enforcing Neutrality</a:t>
          </a:r>
          <a:endParaRPr lang="en-SG" sz="3600" kern="1200" dirty="0">
            <a:solidFill>
              <a:schemeClr val="tx1"/>
            </a:solidFill>
          </a:endParaRPr>
        </a:p>
      </dsp:txBody>
      <dsp:txXfrm>
        <a:off x="2863" y="64092"/>
        <a:ext cx="9062072" cy="1014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35851-CD24-41F0-A29F-25ABF3EEDD95}" type="datetimeFigureOut">
              <a:rPr lang="en-SG" smtClean="0"/>
              <a:t>8/9/16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D08E6-EB81-4660-B903-33CEA833F0BC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2075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D08E6-EB81-4660-B903-33CEA833F0BC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150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Its called Rube </a:t>
            </a:r>
            <a:r>
              <a:rPr lang="en-US" dirty="0" err="1" smtClean="0"/>
              <a:t>Goldberd</a:t>
            </a:r>
            <a:r>
              <a:rPr lang="en-US" baseline="0" dirty="0" smtClean="0"/>
              <a:t>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D08E6-EB81-4660-B903-33CEA833F0BC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42940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100D6-AED5-664A-8AA6-1358D281A5E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81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996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b="1" dirty="0"/>
              <a:t>Anquan Capital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55569"/>
          </a:xfrm>
          <a:prstGeom prst="rect">
            <a:avLst/>
          </a:prstGeom>
          <a:solidFill>
            <a:schemeClr val="bg2">
              <a:lumMod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hyperlink" Target="https://comp.nus.edu.sg/~loiluu" TargetMode="External"/><Relationship Id="rId9" Type="http://schemas.openxmlformats.org/officeDocument/2006/relationships/hyperlink" Target="mailto:loiluu@comp.nus.edu.s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hyperlink" Target="mailto:https://www.weforum.org/press/2016/08/blockchain-will-become-beating-heart-of-the-global-financial-syste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comp.nus.edu.sg/~loiluu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27159877"/>
              </p:ext>
            </p:extLst>
          </p:nvPr>
        </p:nvGraphicFramePr>
        <p:xfrm>
          <a:off x="685800" y="2130425"/>
          <a:ext cx="7772400" cy="1470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Loi </a:t>
            </a:r>
            <a:r>
              <a:rPr lang="en-US" sz="3600" dirty="0" err="1" smtClean="0"/>
              <a:t>Luu</a:t>
            </a:r>
            <a:endParaRPr lang="en-US" sz="3600" dirty="0" smtClean="0"/>
          </a:p>
          <a:p>
            <a:r>
              <a:rPr lang="en-US" sz="3600" dirty="0">
                <a:hlinkClick r:id="rId8"/>
              </a:rPr>
              <a:t>https://comp.nus.edu.sg/~</a:t>
            </a:r>
            <a:r>
              <a:rPr lang="en-US" sz="3600" dirty="0" smtClean="0">
                <a:hlinkClick r:id="rId8"/>
              </a:rPr>
              <a:t>loiluu</a:t>
            </a:r>
            <a:r>
              <a:rPr lang="en-US" sz="3600" dirty="0" smtClean="0"/>
              <a:t> </a:t>
            </a:r>
          </a:p>
          <a:p>
            <a:r>
              <a:rPr lang="en-US" sz="3600" dirty="0" smtClean="0">
                <a:hlinkClick r:id="rId9"/>
              </a:rPr>
              <a:t>loiluu@comp.nus.edu.sg</a:t>
            </a:r>
            <a:r>
              <a:rPr lang="en-US" sz="3600" dirty="0" smtClean="0"/>
              <a:t>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22557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lot more</a:t>
            </a:r>
            <a:endParaRPr lang="en-US" dirty="0"/>
          </a:p>
        </p:txBody>
      </p:sp>
      <p:pic>
        <p:nvPicPr>
          <p:cNvPr id="4" name="Content Placeholder 3" descr="SomethingInterestingHappeningGGG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18922" r="259"/>
          <a:stretch/>
        </p:blipFill>
        <p:spPr>
          <a:xfrm>
            <a:off x="762000" y="1524000"/>
            <a:ext cx="7337854" cy="4297363"/>
          </a:xfrm>
        </p:spPr>
      </p:pic>
      <p:sp>
        <p:nvSpPr>
          <p:cNvPr id="5" name="TextBox 4"/>
          <p:cNvSpPr txBox="1"/>
          <p:nvPr/>
        </p:nvSpPr>
        <p:spPr>
          <a:xfrm>
            <a:off x="-1119503" y="454554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5943600"/>
            <a:ext cx="8610600" cy="5232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They take a big piece of the cake, just to be a middle man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051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haven’t we done that?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Is our technology insufficient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85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don</a:t>
            </a:r>
            <a:r>
              <a:rPr lang="uk-UA" dirty="0" smtClean="0"/>
              <a:t>’</a:t>
            </a:r>
            <a:r>
              <a:rPr lang="en-US" dirty="0" smtClean="0"/>
              <a:t>t think so</a:t>
            </a:r>
            <a:endParaRPr lang="en-US" dirty="0"/>
          </a:p>
        </p:txBody>
      </p:sp>
      <p:pic>
        <p:nvPicPr>
          <p:cNvPr id="4" name="Content Placeholder 3" descr="moon-robo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4" b="869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52425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Screen Shot 2016-08-31 at 01.32.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670" b="-5670"/>
          <a:stretch>
            <a:fillRect/>
          </a:stretch>
        </p:blipFill>
        <p:spPr>
          <a:xfrm>
            <a:off x="207779" y="1600200"/>
            <a:ext cx="8783821" cy="4830763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bank transfers take DAYs?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0200" y="4572000"/>
            <a:ext cx="1219200" cy="2286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4800600"/>
            <a:ext cx="2819400" cy="2286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19200" y="4114800"/>
            <a:ext cx="2438400" cy="2286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33800" y="4343400"/>
            <a:ext cx="2286000" cy="22860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89172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bank transfers take DAYs?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more than one middle man</a:t>
            </a:r>
            <a:endParaRPr lang="en-US" dirty="0"/>
          </a:p>
        </p:txBody>
      </p:sp>
      <p:pic>
        <p:nvPicPr>
          <p:cNvPr id="4" name="Picture 3" descr="Rube-Goldberg-Mach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000"/>
            <a:ext cx="74676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4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Solution: Blockchains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44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b="1" dirty="0" smtClean="0"/>
              <a:t>Blockchain 101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12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53124549"/>
              </p:ext>
            </p:extLst>
          </p:nvPr>
        </p:nvGraphicFramePr>
        <p:xfrm>
          <a:off x="0" y="0"/>
          <a:ext cx="90678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Content Placeholder 40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Problems:</a:t>
            </a:r>
          </a:p>
          <a:p>
            <a:pPr lvl="1"/>
            <a:r>
              <a:rPr lang="en-US" dirty="0"/>
              <a:t>Single point of Failure</a:t>
            </a:r>
          </a:p>
          <a:p>
            <a:pPr lvl="1"/>
            <a:r>
              <a:rPr lang="en-US" dirty="0"/>
              <a:t>Mutability / Forgery of Records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800600" y="1371600"/>
            <a:ext cx="0" cy="3921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58153" y="1184701"/>
            <a:ext cx="2786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Centralized Operator</a:t>
            </a:r>
            <a:endParaRPr lang="en-SG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5486400" y="1184701"/>
            <a:ext cx="333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De-Centralized Operators</a:t>
            </a:r>
            <a:endParaRPr lang="en-SG" sz="24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260831" y="1634027"/>
            <a:ext cx="3778665" cy="3589946"/>
            <a:chOff x="336135" y="2316622"/>
            <a:chExt cx="3778665" cy="3589946"/>
          </a:xfrm>
        </p:grpSpPr>
        <p:sp>
          <p:nvSpPr>
            <p:cNvPr id="13" name="Oval 12"/>
            <p:cNvSpPr/>
            <p:nvPr/>
          </p:nvSpPr>
          <p:spPr>
            <a:xfrm>
              <a:off x="381000" y="316230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P6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336135" y="463645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P5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1989301" y="5373168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P4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352800" y="463645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P3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352800" y="320467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1989301" y="231662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P1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pic>
          <p:nvPicPr>
            <p:cNvPr id="26" name="Picture 10" descr="https://encrypted-tbn0.gstatic.com/images?q=tbn:ANd9GcR65-nFSvz21BypNoMPkXofOTQMsqpwfNf_X6x4h7Gpbd0DNIjk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1684502" y="3381267"/>
              <a:ext cx="1303501" cy="1130422"/>
            </a:xfrm>
            <a:prstGeom prst="rect">
              <a:avLst/>
            </a:prstGeom>
            <a:noFill/>
          </p:spPr>
        </p:pic>
        <p:cxnSp>
          <p:nvCxnSpPr>
            <p:cNvPr id="15" name="Straight Arrow Connector 14"/>
            <p:cNvCxnSpPr/>
            <p:nvPr/>
          </p:nvCxnSpPr>
          <p:spPr>
            <a:xfrm flipH="1">
              <a:off x="2942176" y="3659957"/>
              <a:ext cx="456450" cy="18814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 flipV="1">
              <a:off x="2988003" y="4495800"/>
              <a:ext cx="364797" cy="228600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2356192" y="4724400"/>
              <a:ext cx="14109" cy="445450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V="1">
              <a:off x="1219200" y="4495801"/>
              <a:ext cx="381000" cy="228599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1219200" y="3511489"/>
              <a:ext cx="381000" cy="22658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377044" y="2946081"/>
              <a:ext cx="0" cy="432437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5029200" y="1646366"/>
            <a:ext cx="3778665" cy="3611434"/>
            <a:chOff x="5029200" y="1646366"/>
            <a:chExt cx="3778665" cy="3611434"/>
          </a:xfrm>
        </p:grpSpPr>
        <p:sp>
          <p:nvSpPr>
            <p:cNvPr id="44" name="Oval 43"/>
            <p:cNvSpPr/>
            <p:nvPr/>
          </p:nvSpPr>
          <p:spPr>
            <a:xfrm>
              <a:off x="5074065" y="251353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P6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29200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P5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682366" y="472440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P4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045865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P3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045865" y="2555904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P2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682366" y="1646366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P1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/>
            <p:cNvCxnSpPr>
              <a:stCxn id="48" idx="2"/>
              <a:endCxn id="44" idx="6"/>
            </p:cNvCxnSpPr>
            <p:nvPr/>
          </p:nvCxnSpPr>
          <p:spPr>
            <a:xfrm flipH="1" flipV="1">
              <a:off x="5836065" y="2780232"/>
              <a:ext cx="2209800" cy="4237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7" idx="1"/>
            </p:cNvCxnSpPr>
            <p:nvPr/>
          </p:nvCxnSpPr>
          <p:spPr>
            <a:xfrm flipH="1" flipV="1">
              <a:off x="5836065" y="2942185"/>
              <a:ext cx="2321392" cy="112361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7063366" y="2201254"/>
              <a:ext cx="6744" cy="251080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8" idx="3"/>
            </p:cNvCxnSpPr>
            <p:nvPr/>
          </p:nvCxnSpPr>
          <p:spPr>
            <a:xfrm flipV="1">
              <a:off x="5791200" y="3011189"/>
              <a:ext cx="2366257" cy="1166405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4" idx="5"/>
            </p:cNvCxnSpPr>
            <p:nvPr/>
          </p:nvCxnSpPr>
          <p:spPr>
            <a:xfrm>
              <a:off x="5724473" y="2968817"/>
              <a:ext cx="1209727" cy="1743244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45" idx="7"/>
            </p:cNvCxnSpPr>
            <p:nvPr/>
          </p:nvCxnSpPr>
          <p:spPr>
            <a:xfrm flipH="1">
              <a:off x="5679608" y="2188915"/>
              <a:ext cx="1254592" cy="187688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45" idx="6"/>
            </p:cNvCxnSpPr>
            <p:nvPr/>
          </p:nvCxnSpPr>
          <p:spPr>
            <a:xfrm flipH="1" flipV="1">
              <a:off x="5791200" y="4254382"/>
              <a:ext cx="2255644" cy="2121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48" idx="4"/>
            </p:cNvCxnSpPr>
            <p:nvPr/>
          </p:nvCxnSpPr>
          <p:spPr>
            <a:xfrm flipH="1">
              <a:off x="7239000" y="3089304"/>
              <a:ext cx="1187865" cy="1713211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239000" y="2157032"/>
              <a:ext cx="1094091" cy="186454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281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uild="p"/>
      <p:bldP spid="12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643244" y="1587241"/>
            <a:ext cx="324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Decentralized Operators</a:t>
            </a:r>
            <a:endParaRPr lang="en-SG" sz="2400" dirty="0"/>
          </a:p>
        </p:txBody>
      </p:sp>
      <p:grpSp>
        <p:nvGrpSpPr>
          <p:cNvPr id="4" name="Group 3"/>
          <p:cNvGrpSpPr/>
          <p:nvPr/>
        </p:nvGrpSpPr>
        <p:grpSpPr>
          <a:xfrm>
            <a:off x="2489225" y="2290993"/>
            <a:ext cx="3778665" cy="3611434"/>
            <a:chOff x="5029200" y="1646366"/>
            <a:chExt cx="3778665" cy="3611434"/>
          </a:xfrm>
        </p:grpSpPr>
        <p:sp>
          <p:nvSpPr>
            <p:cNvPr id="44" name="Oval 43"/>
            <p:cNvSpPr/>
            <p:nvPr/>
          </p:nvSpPr>
          <p:spPr>
            <a:xfrm>
              <a:off x="5074065" y="251353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P6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5029200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P5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6682366" y="472440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P4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8045865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P3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8045865" y="2555904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P2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6682366" y="1646366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P1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1" name="Straight Arrow Connector 50"/>
            <p:cNvCxnSpPr>
              <a:stCxn id="48" idx="2"/>
              <a:endCxn id="44" idx="6"/>
            </p:cNvCxnSpPr>
            <p:nvPr/>
          </p:nvCxnSpPr>
          <p:spPr>
            <a:xfrm flipH="1" flipV="1">
              <a:off x="5836065" y="2780232"/>
              <a:ext cx="2209800" cy="4237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7" idx="1"/>
            </p:cNvCxnSpPr>
            <p:nvPr/>
          </p:nvCxnSpPr>
          <p:spPr>
            <a:xfrm flipH="1" flipV="1">
              <a:off x="5836065" y="2942185"/>
              <a:ext cx="2321392" cy="112361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 flipV="1">
              <a:off x="7063366" y="2201254"/>
              <a:ext cx="6744" cy="251080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endCxn id="48" idx="3"/>
            </p:cNvCxnSpPr>
            <p:nvPr/>
          </p:nvCxnSpPr>
          <p:spPr>
            <a:xfrm flipV="1">
              <a:off x="5791200" y="3011189"/>
              <a:ext cx="2366257" cy="1166405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44" idx="5"/>
            </p:cNvCxnSpPr>
            <p:nvPr/>
          </p:nvCxnSpPr>
          <p:spPr>
            <a:xfrm>
              <a:off x="5724473" y="2968817"/>
              <a:ext cx="1209727" cy="1743244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endCxn id="45" idx="7"/>
            </p:cNvCxnSpPr>
            <p:nvPr/>
          </p:nvCxnSpPr>
          <p:spPr>
            <a:xfrm flipH="1">
              <a:off x="5679608" y="2188915"/>
              <a:ext cx="1254592" cy="187688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45" idx="6"/>
            </p:cNvCxnSpPr>
            <p:nvPr/>
          </p:nvCxnSpPr>
          <p:spPr>
            <a:xfrm flipH="1" flipV="1">
              <a:off x="5791200" y="4254382"/>
              <a:ext cx="2255644" cy="2121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48" idx="4"/>
            </p:cNvCxnSpPr>
            <p:nvPr/>
          </p:nvCxnSpPr>
          <p:spPr>
            <a:xfrm flipH="1">
              <a:off x="7239000" y="3089304"/>
              <a:ext cx="1187865" cy="1713211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7239000" y="2157032"/>
              <a:ext cx="1094091" cy="186454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313" y="2139365"/>
            <a:ext cx="408046" cy="66229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988" y="2924518"/>
            <a:ext cx="408046" cy="66229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6452" y="4101513"/>
            <a:ext cx="408046" cy="66229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02" y="2726925"/>
            <a:ext cx="408046" cy="66229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3867" y="4335055"/>
            <a:ext cx="408046" cy="66229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487" y="5447142"/>
            <a:ext cx="408046" cy="662294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380335" y="3273549"/>
            <a:ext cx="2749867" cy="604371"/>
            <a:chOff x="5380335" y="2907562"/>
            <a:chExt cx="2749867" cy="604371"/>
          </a:xfrm>
        </p:grpSpPr>
        <p:pic>
          <p:nvPicPr>
            <p:cNvPr id="61" name="Shape 9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380335" y="2907562"/>
              <a:ext cx="744132" cy="6043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" name="Shape 96"/>
            <p:cNvSpPr txBox="1"/>
            <p:nvPr/>
          </p:nvSpPr>
          <p:spPr>
            <a:xfrm>
              <a:off x="6409403" y="2907562"/>
              <a:ext cx="1720799" cy="43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b="1" dirty="0">
                  <a:ea typeface="Century Gothic"/>
                  <a:cs typeface="Century Gothic"/>
                  <a:sym typeface="Century Gothic"/>
                </a:rPr>
                <a:t>Verifiability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397043" y="4209238"/>
            <a:ext cx="2871073" cy="1050757"/>
            <a:chOff x="5397043" y="3843251"/>
            <a:chExt cx="2871073" cy="1050757"/>
          </a:xfrm>
        </p:grpSpPr>
        <p:sp>
          <p:nvSpPr>
            <p:cNvPr id="63" name="Shape 97"/>
            <p:cNvSpPr txBox="1"/>
            <p:nvPr/>
          </p:nvSpPr>
          <p:spPr>
            <a:xfrm>
              <a:off x="6409403" y="3897451"/>
              <a:ext cx="1858713" cy="81592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2400" b="1" dirty="0">
                  <a:ea typeface="Century Gothic"/>
                  <a:cs typeface="Century Gothic"/>
                  <a:sym typeface="Century Gothic"/>
                </a:rPr>
                <a:t>Access Controlled</a:t>
              </a:r>
            </a:p>
          </p:txBody>
        </p:sp>
        <p:pic>
          <p:nvPicPr>
            <p:cNvPr id="65" name="Shape 10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97043" y="3843251"/>
              <a:ext cx="744132" cy="10507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Group 1"/>
          <p:cNvGrpSpPr/>
          <p:nvPr/>
        </p:nvGrpSpPr>
        <p:grpSpPr>
          <a:xfrm>
            <a:off x="5210359" y="1742123"/>
            <a:ext cx="2919843" cy="1151045"/>
            <a:chOff x="5210359" y="1376136"/>
            <a:chExt cx="2919843" cy="1151045"/>
          </a:xfrm>
        </p:grpSpPr>
        <p:pic>
          <p:nvPicPr>
            <p:cNvPr id="66" name="Shape 10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10359" y="1376136"/>
              <a:ext cx="980943" cy="11510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Shape 104"/>
            <p:cNvSpPr txBox="1"/>
            <p:nvPr/>
          </p:nvSpPr>
          <p:spPr>
            <a:xfrm>
              <a:off x="6191302" y="1675640"/>
              <a:ext cx="1938900" cy="4332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2400" b="1" dirty="0">
                  <a:ea typeface="Century Gothic"/>
                  <a:cs typeface="Century Gothic"/>
                  <a:sym typeface="Century Gothic"/>
                </a:rPr>
                <a:t>Immutability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277837" y="5358132"/>
            <a:ext cx="2705289" cy="1271268"/>
            <a:chOff x="5277837" y="4992145"/>
            <a:chExt cx="2705289" cy="1271268"/>
          </a:xfrm>
        </p:grpSpPr>
        <p:sp>
          <p:nvSpPr>
            <p:cNvPr id="64" name="Shape 98"/>
            <p:cNvSpPr txBox="1"/>
            <p:nvPr/>
          </p:nvSpPr>
          <p:spPr>
            <a:xfrm>
              <a:off x="6409403" y="5249579"/>
              <a:ext cx="1573723" cy="756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 sz="2400" b="1" dirty="0">
                  <a:ea typeface="Century Gothic"/>
                  <a:cs typeface="Century Gothic"/>
                  <a:sym typeface="Century Gothic"/>
                </a:rPr>
                <a:t>Resilience </a:t>
              </a:r>
            </a:p>
          </p:txBody>
        </p:sp>
        <p:pic>
          <p:nvPicPr>
            <p:cNvPr id="69" name="Shape 10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77837" y="4992145"/>
              <a:ext cx="1004117" cy="12712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55569"/>
          </a:xfrm>
        </p:spPr>
        <p:txBody>
          <a:bodyPr>
            <a:normAutofit/>
          </a:bodyPr>
          <a:lstStyle/>
          <a:p>
            <a:r>
              <a:rPr lang="en-US" dirty="0"/>
              <a:t>Blockchain: A </a:t>
            </a:r>
            <a:r>
              <a:rPr lang="en-US" dirty="0" smtClean="0"/>
              <a:t>Decentralized Ledger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731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470"/>
    </mc:Choice>
    <mc:Fallback xmlns="">
      <p:transition spd="slow" advTm="6647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8 0.00973 " pathEditMode="relative" ptsTypes="AA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8 0.00973 " pathEditMode="relative" ptsTypes="AA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8 0.00973 " pathEditMode="relative" ptsTypes="AA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8 0.00973 " pathEditMode="relative" ptsTypes="AA">
                                      <p:cBhvr>
                                        <p:cTn id="3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8 0.00973 " pathEditMode="relative" ptsTypes="AA">
                                      <p:cBhvr>
                                        <p:cTn id="3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8 0.00973 " pathEditMode="relative" ptsTypes="AA">
                                      <p:cBhvr>
                                        <p:cTn id="3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8 0.00973 " pathEditMode="relative" ptsTypes="AA">
                                      <p:cBhvr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048 0.00973 " pathEditMode="relative" ptsTypes="AA">
                                      <p:cBhvr>
                                        <p:cTn id="4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ledger contains multiple blocks</a:t>
            </a:r>
            <a:endParaRPr lang="en-US" dirty="0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Each block has multiple transactions</a:t>
            </a:r>
          </a:p>
          <a:p>
            <a:pPr lvl="2"/>
            <a:r>
              <a:rPr lang="en-US" dirty="0"/>
              <a:t>A transaction transfers some asset from sender to </a:t>
            </a:r>
            <a:r>
              <a:rPr lang="en-US" dirty="0" smtClean="0"/>
              <a:t>receiver</a:t>
            </a:r>
          </a:p>
          <a:p>
            <a:pPr lvl="2"/>
            <a:r>
              <a:rPr lang="en-US" dirty="0" smtClean="0"/>
              <a:t>Assets can be anything from cryptocurrency, contract, access key,..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28600" y="1524000"/>
            <a:ext cx="1796022" cy="990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TX-2: Bob -&gt; Mary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…..</a:t>
            </a:r>
            <a:endParaRPr lang="en-SG" sz="16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819400" y="1524000"/>
            <a:ext cx="1796022" cy="990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TX-2: Bob -&gt; Mary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…..</a:t>
            </a:r>
            <a:endParaRPr lang="en-SG" sz="1600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057400" y="1981200"/>
            <a:ext cx="7483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334000" y="1752600"/>
            <a:ext cx="109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…….</a:t>
            </a:r>
            <a:endParaRPr lang="en-SG" sz="2800" dirty="0"/>
          </a:p>
        </p:txBody>
      </p:sp>
      <p:sp>
        <p:nvSpPr>
          <p:cNvPr id="32" name="Rectangle 31"/>
          <p:cNvSpPr/>
          <p:nvPr/>
        </p:nvSpPr>
        <p:spPr>
          <a:xfrm>
            <a:off x="6553200" y="1524000"/>
            <a:ext cx="1796022" cy="9906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TX-2: Bob -&gt; Mary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…..</a:t>
            </a:r>
            <a:endParaRPr lang="en-SG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943600" y="1981200"/>
            <a:ext cx="5959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724400" y="1981200"/>
            <a:ext cx="59594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572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PhD candidate at NUS</a:t>
            </a:r>
          </a:p>
          <a:p>
            <a:r>
              <a:rPr lang="en-US" dirty="0" smtClean="0"/>
              <a:t>Research interests</a:t>
            </a:r>
          </a:p>
          <a:p>
            <a:pPr lvl="1"/>
            <a:r>
              <a:rPr lang="en-US" dirty="0" smtClean="0"/>
              <a:t>Blockchains, cryptocurrencies</a:t>
            </a:r>
          </a:p>
          <a:p>
            <a:pPr lvl="1"/>
            <a:r>
              <a:rPr lang="en-US" dirty="0" smtClean="0"/>
              <a:t>Consensus Protocols</a:t>
            </a:r>
          </a:p>
          <a:p>
            <a:r>
              <a:rPr lang="en-US" dirty="0" smtClean="0"/>
              <a:t>Publish in major security conferences</a:t>
            </a:r>
          </a:p>
          <a:p>
            <a:pPr lvl="1"/>
            <a:r>
              <a:rPr lang="en-US" dirty="0" smtClean="0"/>
              <a:t>CCS’15, CSF’15, CCS’16</a:t>
            </a:r>
          </a:p>
          <a:p>
            <a:r>
              <a:rPr lang="en-US" dirty="0" smtClean="0"/>
              <a:t>Talks</a:t>
            </a:r>
          </a:p>
          <a:p>
            <a:pPr lvl="1"/>
            <a:r>
              <a:rPr lang="en-US" dirty="0" err="1" smtClean="0"/>
              <a:t>ScalingBitcoin</a:t>
            </a:r>
            <a:r>
              <a:rPr lang="en-US" dirty="0" smtClean="0"/>
              <a:t> 2015</a:t>
            </a:r>
          </a:p>
          <a:p>
            <a:pPr lvl="1"/>
            <a:r>
              <a:rPr lang="en-US" dirty="0" smtClean="0"/>
              <a:t>Ethereum </a:t>
            </a:r>
            <a:r>
              <a:rPr lang="en-US" dirty="0" err="1" smtClean="0"/>
              <a:t>Devcon</a:t>
            </a:r>
            <a:r>
              <a:rPr lang="en-US" dirty="0" smtClean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01209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smtClean="0"/>
              <a:t>to Agree on The Ledger State?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Consensus Protocols:</a:t>
            </a:r>
          </a:p>
          <a:p>
            <a:pPr lvl="1"/>
            <a:r>
              <a:rPr lang="en-US" dirty="0" smtClean="0"/>
              <a:t>Operators “</a:t>
            </a:r>
            <a:r>
              <a:rPr lang="en-US" dirty="0"/>
              <a:t>agree” on the blockchain state.</a:t>
            </a:r>
          </a:p>
          <a:p>
            <a:pPr lvl="1"/>
            <a:r>
              <a:rPr lang="en-US" dirty="0" smtClean="0"/>
              <a:t>Periodically select </a:t>
            </a:r>
            <a:r>
              <a:rPr lang="en-US" b="1" dirty="0" smtClean="0">
                <a:solidFill>
                  <a:srgbClr val="C00000"/>
                </a:solidFill>
              </a:rPr>
              <a:t>valid </a:t>
            </a:r>
            <a:r>
              <a:rPr lang="en-US" dirty="0" smtClean="0"/>
              <a:t>transactions to append to the ledger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43200" y="1265366"/>
            <a:ext cx="3778665" cy="3611434"/>
            <a:chOff x="5029200" y="1646366"/>
            <a:chExt cx="3778665" cy="3611434"/>
          </a:xfrm>
        </p:grpSpPr>
        <p:sp>
          <p:nvSpPr>
            <p:cNvPr id="12" name="Oval 11"/>
            <p:cNvSpPr/>
            <p:nvPr/>
          </p:nvSpPr>
          <p:spPr>
            <a:xfrm>
              <a:off x="5074065" y="251353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P6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029200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P5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682366" y="472440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P4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045865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045865" y="2555904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682366" y="1646366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P1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6" idx="2"/>
              <a:endCxn id="12" idx="6"/>
            </p:cNvCxnSpPr>
            <p:nvPr/>
          </p:nvCxnSpPr>
          <p:spPr>
            <a:xfrm flipH="1" flipV="1">
              <a:off x="5836065" y="2780232"/>
              <a:ext cx="2209800" cy="4237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5" idx="1"/>
            </p:cNvCxnSpPr>
            <p:nvPr/>
          </p:nvCxnSpPr>
          <p:spPr>
            <a:xfrm flipH="1" flipV="1">
              <a:off x="5836065" y="2942185"/>
              <a:ext cx="2321392" cy="112361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7063366" y="2201254"/>
              <a:ext cx="6744" cy="251080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6" idx="3"/>
            </p:cNvCxnSpPr>
            <p:nvPr/>
          </p:nvCxnSpPr>
          <p:spPr>
            <a:xfrm flipV="1">
              <a:off x="5791200" y="3011189"/>
              <a:ext cx="2366257" cy="1166405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5"/>
            </p:cNvCxnSpPr>
            <p:nvPr/>
          </p:nvCxnSpPr>
          <p:spPr>
            <a:xfrm>
              <a:off x="5724473" y="2968817"/>
              <a:ext cx="1209727" cy="1743244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3" idx="7"/>
            </p:cNvCxnSpPr>
            <p:nvPr/>
          </p:nvCxnSpPr>
          <p:spPr>
            <a:xfrm flipH="1">
              <a:off x="5679608" y="2188915"/>
              <a:ext cx="1254592" cy="187688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13" idx="6"/>
            </p:cNvCxnSpPr>
            <p:nvPr/>
          </p:nvCxnSpPr>
          <p:spPr>
            <a:xfrm flipH="1" flipV="1">
              <a:off x="5791200" y="4254382"/>
              <a:ext cx="2255644" cy="2121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6" idx="4"/>
            </p:cNvCxnSpPr>
            <p:nvPr/>
          </p:nvCxnSpPr>
          <p:spPr>
            <a:xfrm flipH="1">
              <a:off x="7239000" y="3089304"/>
              <a:ext cx="1187865" cy="1713211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239000" y="2157032"/>
              <a:ext cx="1094091" cy="186454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533400" y="3571866"/>
            <a:ext cx="2023217" cy="680859"/>
          </a:xfrm>
          <a:prstGeom prst="rect">
            <a:avLst/>
          </a:prstGeom>
          <a:solidFill>
            <a:srgbClr val="7F7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TX-1: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Alice -&gt; Bob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TX-2: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Alice -&gt; Mary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867400" y="4419600"/>
            <a:ext cx="2023217" cy="6808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TX-2: Bob -&gt; Mary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05600" y="2895600"/>
            <a:ext cx="2023217" cy="68085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TX-1: Bob -&gt; Mary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TX-2: Alice -&gt; Mary</a:t>
            </a:r>
          </a:p>
        </p:txBody>
      </p:sp>
    </p:spTree>
    <p:extLst>
      <p:ext uri="{BB962C8B-B14F-4D97-AF65-F5344CB8AC3E}">
        <p14:creationId xmlns:p14="http://schemas.microsoft.com/office/powerpoint/2010/main" val="38772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How </a:t>
            </a:r>
            <a:r>
              <a:rPr lang="en-US" dirty="0" smtClean="0"/>
              <a:t>to Agree on The Ledger State?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Consensus Protocols:</a:t>
            </a:r>
          </a:p>
          <a:p>
            <a:pPr lvl="1"/>
            <a:r>
              <a:rPr lang="en-US" dirty="0" smtClean="0"/>
              <a:t>Operators “</a:t>
            </a:r>
            <a:r>
              <a:rPr lang="en-US" dirty="0"/>
              <a:t>agree” on the blockchain state.</a:t>
            </a:r>
          </a:p>
          <a:p>
            <a:pPr lvl="1"/>
            <a:r>
              <a:rPr lang="en-US" dirty="0" smtClean="0"/>
              <a:t>Periodically select </a:t>
            </a:r>
            <a:r>
              <a:rPr lang="en-US" b="1" dirty="0" smtClean="0">
                <a:solidFill>
                  <a:srgbClr val="C00000"/>
                </a:solidFill>
              </a:rPr>
              <a:t>valid </a:t>
            </a:r>
            <a:r>
              <a:rPr lang="en-US" dirty="0" smtClean="0"/>
              <a:t>transactions to append to the ledger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43200" y="1265366"/>
            <a:ext cx="3778665" cy="3611434"/>
            <a:chOff x="5029200" y="1646366"/>
            <a:chExt cx="3778665" cy="3611434"/>
          </a:xfrm>
        </p:grpSpPr>
        <p:sp>
          <p:nvSpPr>
            <p:cNvPr id="12" name="Oval 11"/>
            <p:cNvSpPr/>
            <p:nvPr/>
          </p:nvSpPr>
          <p:spPr>
            <a:xfrm>
              <a:off x="5074065" y="251353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P6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029200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P5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682366" y="472440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P4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045865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045865" y="2555904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682366" y="1646366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P1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6" idx="2"/>
              <a:endCxn id="12" idx="6"/>
            </p:cNvCxnSpPr>
            <p:nvPr/>
          </p:nvCxnSpPr>
          <p:spPr>
            <a:xfrm flipH="1" flipV="1">
              <a:off x="5836065" y="2780232"/>
              <a:ext cx="2209800" cy="4237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5" idx="1"/>
            </p:cNvCxnSpPr>
            <p:nvPr/>
          </p:nvCxnSpPr>
          <p:spPr>
            <a:xfrm flipH="1" flipV="1">
              <a:off x="5836065" y="2942185"/>
              <a:ext cx="2321392" cy="112361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7063366" y="2201254"/>
              <a:ext cx="6744" cy="251080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6" idx="3"/>
            </p:cNvCxnSpPr>
            <p:nvPr/>
          </p:nvCxnSpPr>
          <p:spPr>
            <a:xfrm flipV="1">
              <a:off x="5791200" y="3011189"/>
              <a:ext cx="2366257" cy="1166405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5"/>
            </p:cNvCxnSpPr>
            <p:nvPr/>
          </p:nvCxnSpPr>
          <p:spPr>
            <a:xfrm>
              <a:off x="5724473" y="2968817"/>
              <a:ext cx="1209727" cy="1743244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3" idx="7"/>
            </p:cNvCxnSpPr>
            <p:nvPr/>
          </p:nvCxnSpPr>
          <p:spPr>
            <a:xfrm flipH="1">
              <a:off x="5679608" y="2188915"/>
              <a:ext cx="1254592" cy="187688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13" idx="6"/>
            </p:cNvCxnSpPr>
            <p:nvPr/>
          </p:nvCxnSpPr>
          <p:spPr>
            <a:xfrm flipH="1" flipV="1">
              <a:off x="5791200" y="4254382"/>
              <a:ext cx="2255644" cy="2121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6" idx="4"/>
            </p:cNvCxnSpPr>
            <p:nvPr/>
          </p:nvCxnSpPr>
          <p:spPr>
            <a:xfrm flipH="1">
              <a:off x="7239000" y="3089304"/>
              <a:ext cx="1187865" cy="1713211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239000" y="2157032"/>
              <a:ext cx="1094091" cy="186454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5791200" y="4495800"/>
            <a:ext cx="2023217" cy="6808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TX-2: Bob -&gt; Mary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2596852" y="2078736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Horizontal Scroll 34"/>
          <p:cNvSpPr/>
          <p:nvPr/>
        </p:nvSpPr>
        <p:spPr>
          <a:xfrm>
            <a:off x="2596853" y="3851082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Horizontal Scroll 35"/>
          <p:cNvSpPr/>
          <p:nvPr/>
        </p:nvSpPr>
        <p:spPr>
          <a:xfrm>
            <a:off x="6400800" y="2099922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37" name="Horizontal Scroll 36"/>
          <p:cNvSpPr/>
          <p:nvPr/>
        </p:nvSpPr>
        <p:spPr>
          <a:xfrm>
            <a:off x="6330653" y="3765683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38" name="Horizontal Scroll 37"/>
          <p:cNvSpPr/>
          <p:nvPr/>
        </p:nvSpPr>
        <p:spPr>
          <a:xfrm>
            <a:off x="5081903" y="4491320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39" name="Horizontal Scroll 38"/>
          <p:cNvSpPr/>
          <p:nvPr/>
        </p:nvSpPr>
        <p:spPr>
          <a:xfrm>
            <a:off x="5081904" y="1205599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30" name="Rectangle 29"/>
          <p:cNvSpPr/>
          <p:nvPr/>
        </p:nvSpPr>
        <p:spPr>
          <a:xfrm>
            <a:off x="304800" y="3733800"/>
            <a:ext cx="2023217" cy="6808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TX-2: Bob -&gt; Mary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72200" y="1295400"/>
            <a:ext cx="2023217" cy="6808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TX-2: Bob -&gt; Mary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934200" y="3124200"/>
            <a:ext cx="2023217" cy="6808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TX-2: Bob -&gt; Mary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04800" y="1676400"/>
            <a:ext cx="2023217" cy="6808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TX-2: Bob -&gt; Mary</a:t>
            </a:r>
          </a:p>
        </p:txBody>
      </p:sp>
    </p:spTree>
    <p:extLst>
      <p:ext uri="{BB962C8B-B14F-4D97-AF65-F5344CB8AC3E}">
        <p14:creationId xmlns:p14="http://schemas.microsoft.com/office/powerpoint/2010/main" val="322228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0" grpId="0" animBg="1"/>
      <p:bldP spid="31" grpId="0" animBg="1"/>
      <p:bldP spid="40" grpId="0" animBg="1"/>
      <p:bldP spid="4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Consensus Protocols:</a:t>
            </a:r>
            <a:br>
              <a:rPr lang="en-US" dirty="0"/>
            </a:br>
            <a:r>
              <a:rPr lang="en-US" dirty="0"/>
              <a:t>Nakamoto Consensus (</a:t>
            </a:r>
            <a:r>
              <a:rPr lang="en-US" dirty="0" err="1"/>
              <a:t>Bitcoin’s</a:t>
            </a:r>
            <a:r>
              <a:rPr lang="en-US" dirty="0"/>
              <a:t>)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Consensus </a:t>
            </a:r>
            <a:r>
              <a:rPr lang="en-US" dirty="0" smtClean="0"/>
              <a:t>Protocols:</a:t>
            </a:r>
          </a:p>
          <a:p>
            <a:pPr lvl="1"/>
            <a:r>
              <a:rPr lang="en-US" dirty="0" smtClean="0"/>
              <a:t>Nodes </a:t>
            </a:r>
            <a:r>
              <a:rPr lang="en-US" dirty="0"/>
              <a:t>“agree” on the blockchain state.</a:t>
            </a:r>
          </a:p>
          <a:p>
            <a:pPr lvl="1"/>
            <a:r>
              <a:rPr lang="en-US" dirty="0"/>
              <a:t>Select </a:t>
            </a:r>
            <a:r>
              <a:rPr lang="en-US" b="1" dirty="0">
                <a:solidFill>
                  <a:srgbClr val="C00000"/>
                </a:solidFill>
              </a:rPr>
              <a:t>valid </a:t>
            </a:r>
            <a:r>
              <a:rPr lang="en-US" dirty="0"/>
              <a:t>transactions to append to the </a:t>
            </a:r>
            <a:r>
              <a:rPr lang="en-US" dirty="0" smtClean="0"/>
              <a:t>ledger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743200" y="1232813"/>
            <a:ext cx="3778665" cy="3611434"/>
            <a:chOff x="5029200" y="1646366"/>
            <a:chExt cx="3778665" cy="3611434"/>
          </a:xfrm>
        </p:grpSpPr>
        <p:sp>
          <p:nvSpPr>
            <p:cNvPr id="12" name="Oval 11"/>
            <p:cNvSpPr/>
            <p:nvPr/>
          </p:nvSpPr>
          <p:spPr>
            <a:xfrm>
              <a:off x="5074065" y="251353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P6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5029200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P5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6682366" y="4724400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P4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8045865" y="3987682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P3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045865" y="2555904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P2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682366" y="1646366"/>
              <a:ext cx="762000" cy="53340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tx1"/>
                  </a:solidFill>
                </a:rPr>
                <a:t>P1</a:t>
              </a:r>
              <a:endParaRPr lang="en-SG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16" idx="2"/>
              <a:endCxn id="12" idx="6"/>
            </p:cNvCxnSpPr>
            <p:nvPr/>
          </p:nvCxnSpPr>
          <p:spPr>
            <a:xfrm flipH="1" flipV="1">
              <a:off x="5836065" y="2780232"/>
              <a:ext cx="2209800" cy="4237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5" idx="1"/>
            </p:cNvCxnSpPr>
            <p:nvPr/>
          </p:nvCxnSpPr>
          <p:spPr>
            <a:xfrm flipH="1" flipV="1">
              <a:off x="5836065" y="2942185"/>
              <a:ext cx="2321392" cy="112361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 flipV="1">
              <a:off x="7063366" y="2201254"/>
              <a:ext cx="6744" cy="251080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endCxn id="16" idx="3"/>
            </p:cNvCxnSpPr>
            <p:nvPr/>
          </p:nvCxnSpPr>
          <p:spPr>
            <a:xfrm flipV="1">
              <a:off x="5791200" y="3011189"/>
              <a:ext cx="2366257" cy="1166405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2" idx="5"/>
            </p:cNvCxnSpPr>
            <p:nvPr/>
          </p:nvCxnSpPr>
          <p:spPr>
            <a:xfrm>
              <a:off x="5724473" y="2968817"/>
              <a:ext cx="1209727" cy="1743244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endCxn id="13" idx="7"/>
            </p:cNvCxnSpPr>
            <p:nvPr/>
          </p:nvCxnSpPr>
          <p:spPr>
            <a:xfrm flipH="1">
              <a:off x="5679608" y="2188915"/>
              <a:ext cx="1254592" cy="1876882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endCxn id="13" idx="6"/>
            </p:cNvCxnSpPr>
            <p:nvPr/>
          </p:nvCxnSpPr>
          <p:spPr>
            <a:xfrm flipH="1" flipV="1">
              <a:off x="5791200" y="4254382"/>
              <a:ext cx="2255644" cy="21218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6" idx="4"/>
            </p:cNvCxnSpPr>
            <p:nvPr/>
          </p:nvCxnSpPr>
          <p:spPr>
            <a:xfrm flipH="1">
              <a:off x="7239000" y="3089304"/>
              <a:ext cx="1187865" cy="1713211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7239000" y="2157032"/>
              <a:ext cx="1094091" cy="1864543"/>
            </a:xfrm>
            <a:prstGeom prst="straightConnector1">
              <a:avLst/>
            </a:prstGeom>
            <a:ln w="15875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32"/>
          <p:cNvSpPr/>
          <p:nvPr/>
        </p:nvSpPr>
        <p:spPr>
          <a:xfrm>
            <a:off x="6783223" y="4267964"/>
            <a:ext cx="2208377" cy="6808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TX-1: Alice -&gt; Bob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TX-2: Bob -&gt; Mary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2596852" y="2159113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Horizontal Scroll 34"/>
          <p:cNvSpPr/>
          <p:nvPr/>
        </p:nvSpPr>
        <p:spPr>
          <a:xfrm>
            <a:off x="2596853" y="3931459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Horizontal Scroll 35"/>
          <p:cNvSpPr/>
          <p:nvPr/>
        </p:nvSpPr>
        <p:spPr>
          <a:xfrm>
            <a:off x="6400800" y="2180299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37" name="Horizontal Scroll 36"/>
          <p:cNvSpPr/>
          <p:nvPr/>
        </p:nvSpPr>
        <p:spPr>
          <a:xfrm>
            <a:off x="6330653" y="3846060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38" name="Horizontal Scroll 37"/>
          <p:cNvSpPr/>
          <p:nvPr/>
        </p:nvSpPr>
        <p:spPr>
          <a:xfrm>
            <a:off x="5081903" y="4571697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sp>
        <p:nvSpPr>
          <p:cNvPr id="39" name="Horizontal Scroll 38"/>
          <p:cNvSpPr/>
          <p:nvPr/>
        </p:nvSpPr>
        <p:spPr>
          <a:xfrm>
            <a:off x="5081904" y="1285976"/>
            <a:ext cx="382423" cy="457503"/>
          </a:xfrm>
          <a:prstGeom prst="horizontalScroll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b="1" dirty="0"/>
          </a:p>
        </p:txBody>
      </p:sp>
      <p:pic>
        <p:nvPicPr>
          <p:cNvPr id="1028" name="Picture 4" descr="https://www.emssoftware.com/EMS/media/EMS/Theme/images/loading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010" y="2402286"/>
            <a:ext cx="457200" cy="4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www.emssoftware.com/EMS/media/EMS/Theme/images/loading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223" y="3796012"/>
            <a:ext cx="457200" cy="4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www.emssoftware.com/EMS/media/EMS/Theme/images/loading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836228"/>
            <a:ext cx="457200" cy="4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www.emssoftware.com/EMS/media/EMS/Theme/images/loading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52" y="2493292"/>
            <a:ext cx="457200" cy="4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s://www.emssoftware.com/EMS/media/EMS/Theme/images/loading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58" y="1533696"/>
            <a:ext cx="457200" cy="4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www.emssoftware.com/EMS/media/EMS/Theme/images/loading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258" y="4727037"/>
            <a:ext cx="457200" cy="46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315200" y="3683664"/>
            <a:ext cx="1676400" cy="53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</a:t>
            </a:r>
            <a:r>
              <a:rPr lang="en-SG" dirty="0" smtClean="0"/>
              <a:t>’m a leader</a:t>
            </a:r>
            <a:endParaRPr lang="en-US" dirty="0" smtClean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890" y="3186088"/>
            <a:ext cx="400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276" y="2637802"/>
            <a:ext cx="400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472" y="1378932"/>
            <a:ext cx="400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558" y="3180195"/>
            <a:ext cx="400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244" y="4338669"/>
            <a:ext cx="400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865" y="1752422"/>
            <a:ext cx="4000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5691858" y="3768024"/>
            <a:ext cx="228600" cy="234839"/>
          </a:xfrm>
          <a:prstGeom prst="ellipse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0" name="Oval 49"/>
          <p:cNvSpPr/>
          <p:nvPr/>
        </p:nvSpPr>
        <p:spPr>
          <a:xfrm>
            <a:off x="5759865" y="3534824"/>
            <a:ext cx="228600" cy="234839"/>
          </a:xfrm>
          <a:prstGeom prst="ellipse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Oval 50"/>
          <p:cNvSpPr/>
          <p:nvPr/>
        </p:nvSpPr>
        <p:spPr>
          <a:xfrm>
            <a:off x="5988465" y="3426886"/>
            <a:ext cx="228600" cy="234839"/>
          </a:xfrm>
          <a:prstGeom prst="ellipse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2" name="Oval 51"/>
          <p:cNvSpPr/>
          <p:nvPr/>
        </p:nvSpPr>
        <p:spPr>
          <a:xfrm>
            <a:off x="3303036" y="2235866"/>
            <a:ext cx="228600" cy="234839"/>
          </a:xfrm>
          <a:prstGeom prst="ellipse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/>
          <p:cNvSpPr/>
          <p:nvPr/>
        </p:nvSpPr>
        <p:spPr>
          <a:xfrm>
            <a:off x="4515709" y="1514727"/>
            <a:ext cx="228600" cy="234839"/>
          </a:xfrm>
          <a:prstGeom prst="ellipse">
            <a:avLst/>
          </a:prstGeom>
          <a:solidFill>
            <a:schemeClr val="bg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096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94171E-6 L -0.25157 0.0006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87" y="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8043E-7 L -0.26667 -0.1776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33" y="-888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07726E-6 L -0.12569 -0.28267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85" y="-14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1156 L 0.26146 0.0245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64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24 -0.00393 L 0.03333 0.39972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0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9" grpId="0" animBg="1"/>
      <p:bldP spid="5" grpId="0" animBg="1"/>
      <p:bldP spid="5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4" grpId="0" animBg="1"/>
      <p:bldP spid="5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security guarantee</a:t>
            </a:r>
            <a:endParaRPr lang="en-US" dirty="0"/>
          </a:p>
        </p:txBody>
      </p:sp>
      <p:pic>
        <p:nvPicPr>
          <p:cNvPr id="4" name="Content Placeholder 3" descr="ASIC-Mining-640x35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" b="145"/>
          <a:stretch>
            <a:fillRect/>
          </a:stretch>
        </p:blipFill>
        <p:spPr>
          <a:xfrm>
            <a:off x="41534" y="1371600"/>
            <a:ext cx="9006086" cy="4953000"/>
          </a:xfrm>
        </p:spPr>
      </p:pic>
      <p:sp>
        <p:nvSpPr>
          <p:cNvPr id="5" name="TextBox 4"/>
          <p:cNvSpPr txBox="1"/>
          <p:nvPr/>
        </p:nvSpPr>
        <p:spPr>
          <a:xfrm>
            <a:off x="609600" y="5181600"/>
            <a:ext cx="7848600" cy="95410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smtClean="0"/>
              <a:t>It requires the computation power of 100 </a:t>
            </a:r>
            <a:r>
              <a:rPr lang="en-US" sz="2800" dirty="0" err="1" smtClean="0"/>
              <a:t>Googles</a:t>
            </a:r>
            <a:r>
              <a:rPr lang="en-US" sz="2800" dirty="0" smtClean="0"/>
              <a:t> to compromise the </a:t>
            </a:r>
            <a:r>
              <a:rPr lang="en-US" sz="2800" dirty="0"/>
              <a:t>B</a:t>
            </a:r>
            <a:r>
              <a:rPr lang="en-US" sz="2800" dirty="0" smtClean="0"/>
              <a:t>itcoin blockchain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3559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blockchains can change the world?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 what can we do with blockchains?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180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Blockchains remove the middle man</a:t>
            </a:r>
            <a:endParaRPr lang="en-US" dirty="0"/>
          </a:p>
        </p:txBody>
      </p:sp>
      <p:pic>
        <p:nvPicPr>
          <p:cNvPr id="10" name="Content Placeholder 9" descr="Screen Shot 2016-09-02 at 01.03.0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438" b="-18438"/>
          <a:stretch>
            <a:fillRect/>
          </a:stretch>
        </p:blipFill>
        <p:spPr>
          <a:xfrm>
            <a:off x="457200" y="1905000"/>
            <a:ext cx="8229600" cy="4525963"/>
          </a:xfrm>
        </p:spPr>
      </p:pic>
      <p:sp>
        <p:nvSpPr>
          <p:cNvPr id="11" name="TextBox 10"/>
          <p:cNvSpPr txBox="1"/>
          <p:nvPr/>
        </p:nvSpPr>
        <p:spPr>
          <a:xfrm>
            <a:off x="685800" y="1676400"/>
            <a:ext cx="6858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Just like what internet does to information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1810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without banks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525963"/>
          </a:xfrm>
        </p:spPr>
        <p:txBody>
          <a:bodyPr/>
          <a:lstStyle/>
          <a:p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Instant confirmation, at most an hour</a:t>
            </a:r>
          </a:p>
          <a:p>
            <a:r>
              <a:rPr lang="en-US" dirty="0" smtClean="0"/>
              <a:t>Low fee</a:t>
            </a:r>
          </a:p>
          <a:p>
            <a:pPr lvl="1"/>
            <a:r>
              <a:rPr lang="en-US" dirty="0" smtClean="0"/>
              <a:t>5 cents for transaction of any size</a:t>
            </a:r>
          </a:p>
          <a:p>
            <a:r>
              <a:rPr lang="en-US" dirty="0" smtClean="0"/>
              <a:t>Easy to access</a:t>
            </a:r>
          </a:p>
          <a:p>
            <a:pPr lvl="1"/>
            <a:r>
              <a:rPr lang="en-US" dirty="0" smtClean="0"/>
              <a:t>Can run on mobile phone</a:t>
            </a:r>
          </a:p>
        </p:txBody>
      </p:sp>
      <p:pic>
        <p:nvPicPr>
          <p:cNvPr id="4" name="Picture 3" descr="bitcoi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371600"/>
            <a:ext cx="1884721" cy="942361"/>
          </a:xfrm>
          <a:prstGeom prst="rect">
            <a:avLst/>
          </a:prstGeom>
        </p:spPr>
      </p:pic>
      <p:pic>
        <p:nvPicPr>
          <p:cNvPr id="5" name="Picture 4" descr="stellar-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4191000"/>
            <a:ext cx="2196814" cy="612362"/>
          </a:xfrm>
          <a:prstGeom prst="rect">
            <a:avLst/>
          </a:prstGeom>
        </p:spPr>
      </p:pic>
      <p:pic>
        <p:nvPicPr>
          <p:cNvPr id="6" name="Picture 5" descr="ethereu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18" y="2590800"/>
            <a:ext cx="2588682" cy="650267"/>
          </a:xfrm>
          <a:prstGeom prst="rect">
            <a:avLst/>
          </a:prstGeom>
        </p:spPr>
      </p:pic>
      <p:pic>
        <p:nvPicPr>
          <p:cNvPr id="7" name="Picture 6" descr="ripp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5257800"/>
            <a:ext cx="2554422" cy="68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69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martcontrac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0"/>
            <a:ext cx="9144000" cy="56313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Employments without physical contracts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0" y="1981200"/>
            <a:ext cx="6324600" cy="1219200"/>
          </a:xfrm>
          <a:solidFill>
            <a:srgbClr val="BFBFB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85000" lnSpcReduction="20000"/>
          </a:bodyPr>
          <a:lstStyle/>
          <a:p>
            <a:r>
              <a:rPr lang="en-US" dirty="0" smtClean="0"/>
              <a:t>People can work directly together</a:t>
            </a:r>
          </a:p>
          <a:p>
            <a:pPr lvl="1"/>
            <a:r>
              <a:rPr lang="en-US" dirty="0" smtClean="0"/>
              <a:t>Using smart contracts</a:t>
            </a:r>
          </a:p>
          <a:p>
            <a:pPr lvl="1"/>
            <a:r>
              <a:rPr lang="en-US" dirty="0" smtClean="0"/>
              <a:t>Get paid in cryptocurrency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30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 without 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omethingInterestingHappeningGG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18922" r="259"/>
          <a:stretch/>
        </p:blipFill>
        <p:spPr>
          <a:xfrm>
            <a:off x="533400" y="1548208"/>
            <a:ext cx="8077200" cy="47303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0" y="1905000"/>
            <a:ext cx="2133600" cy="83099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Uber</a:t>
            </a:r>
            <a:r>
              <a:rPr lang="is-IS" sz="2400" dirty="0" smtClean="0"/>
              <a:t>… w</a:t>
            </a:r>
            <a:r>
              <a:rPr lang="en-US" sz="2400" dirty="0" err="1" smtClean="0"/>
              <a:t>ithout</a:t>
            </a:r>
            <a:r>
              <a:rPr lang="en-US" sz="2400" dirty="0" smtClean="0"/>
              <a:t> </a:t>
            </a:r>
            <a:r>
              <a:rPr lang="en-US" sz="2400" dirty="0" err="1"/>
              <a:t>U</a:t>
            </a:r>
            <a:r>
              <a:rPr lang="en-US" sz="2400" dirty="0" err="1" smtClean="0"/>
              <a:t>ber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2895600"/>
            <a:ext cx="2667000" cy="83099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Facebook without Facebook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0" y="3657600"/>
            <a:ext cx="2438400" cy="83099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Alibaba</a:t>
            </a:r>
            <a:r>
              <a:rPr lang="en-US" sz="2400" dirty="0" smtClean="0"/>
              <a:t> Without </a:t>
            </a:r>
            <a:r>
              <a:rPr lang="en-US" sz="2400" dirty="0" err="1" smtClean="0"/>
              <a:t>Alibaba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4800600"/>
            <a:ext cx="2133600" cy="830997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/>
              <a:t>AirBnb</a:t>
            </a:r>
            <a:r>
              <a:rPr lang="en-US" sz="2400" dirty="0" smtClean="0"/>
              <a:t> Without </a:t>
            </a:r>
            <a:r>
              <a:rPr lang="en-US" sz="2400" dirty="0" err="1" smtClean="0"/>
              <a:t>AirBnb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6965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“Blockchains will</a:t>
            </a:r>
            <a:r>
              <a:rPr lang="en-US" dirty="0"/>
              <a:t> </a:t>
            </a:r>
            <a:r>
              <a:rPr lang="en-US" i="1" dirty="0"/>
              <a:t>Become Beating Heart of the Global Financial </a:t>
            </a:r>
            <a:r>
              <a:rPr lang="en-US" i="1" dirty="0" smtClean="0"/>
              <a:t>System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CxuN1t4jhH-yOZWkzCVAyS-XrZpiV7HXuS4hiBAeLC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28224"/>
            <a:ext cx="6358183" cy="55048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9000" y="62484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hlinkClick r:id="rId3"/>
              </a:rPr>
              <a:t>WEForum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922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ugly facts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970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Blockchain is just like the internet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People </a:t>
            </a:r>
            <a:r>
              <a:rPr lang="en-US" b="1" dirty="0"/>
              <a:t>don't get </a:t>
            </a:r>
            <a:r>
              <a:rPr lang="en-US" b="1" dirty="0" smtClean="0"/>
              <a:t>it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b="1" dirty="0"/>
              <a:t>looks </a:t>
            </a:r>
            <a:r>
              <a:rPr lang="en-US" b="1" dirty="0" smtClean="0"/>
              <a:t>ugly</a:t>
            </a: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have </a:t>
            </a:r>
            <a:r>
              <a:rPr lang="en-US" b="1" dirty="0"/>
              <a:t>few use </a:t>
            </a:r>
            <a:r>
              <a:rPr lang="en-US" b="1" dirty="0" smtClean="0"/>
              <a:t>cases</a:t>
            </a:r>
            <a:endParaRPr lang="en-US" dirty="0"/>
          </a:p>
          <a:p>
            <a:r>
              <a:rPr lang="en-US" dirty="0" smtClean="0"/>
              <a:t>People </a:t>
            </a:r>
            <a:r>
              <a:rPr lang="en-US" dirty="0"/>
              <a:t>don’t see </a:t>
            </a:r>
            <a:r>
              <a:rPr lang="en-US" b="1" dirty="0"/>
              <a:t>how it will </a:t>
            </a:r>
            <a:r>
              <a:rPr lang="en-US" b="1" dirty="0" smtClean="0"/>
              <a:t>change </a:t>
            </a:r>
            <a:r>
              <a:rPr lang="en-US" b="1" dirty="0"/>
              <a:t>the </a:t>
            </a:r>
            <a:r>
              <a:rPr lang="en-US" b="1" dirty="0" smtClean="0"/>
              <a:t>world</a:t>
            </a:r>
            <a:endParaRPr lang="en-US" dirty="0"/>
          </a:p>
          <a:p>
            <a:r>
              <a:rPr lang="en-US" dirty="0" smtClean="0"/>
              <a:t>Those </a:t>
            </a:r>
            <a:r>
              <a:rPr lang="en-US" dirty="0"/>
              <a:t>who are disrupted by </a:t>
            </a:r>
            <a:r>
              <a:rPr lang="en-US" dirty="0" smtClean="0"/>
              <a:t>it</a:t>
            </a:r>
            <a:endParaRPr lang="en-US" dirty="0"/>
          </a:p>
          <a:p>
            <a:pPr lvl="1"/>
            <a:r>
              <a:rPr lang="en-US" b="1" dirty="0"/>
              <a:t>will do everything to stop it. </a:t>
            </a:r>
            <a:endParaRPr lang="en-US" dirty="0"/>
          </a:p>
          <a:p>
            <a:r>
              <a:rPr lang="en-US" b="1" dirty="0" smtClean="0"/>
              <a:t>Mainstream </a:t>
            </a:r>
            <a:r>
              <a:rPr lang="en-US" dirty="0"/>
              <a:t>10 years later </a:t>
            </a:r>
          </a:p>
          <a:p>
            <a:r>
              <a:rPr lang="en-US" b="1" dirty="0" smtClean="0"/>
              <a:t>Mass </a:t>
            </a:r>
            <a:r>
              <a:rPr lang="en-US" b="1" dirty="0"/>
              <a:t>adoption </a:t>
            </a:r>
            <a:r>
              <a:rPr lang="en-US" dirty="0"/>
              <a:t>20 years later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1600200"/>
            <a:ext cx="3962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The Internet in the 90s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33795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https://comp.nus.edu.sg/~loiluu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595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40% adults are unbanked</a:t>
            </a:r>
            <a:endParaRPr lang="en-US" dirty="0"/>
          </a:p>
        </p:txBody>
      </p:sp>
      <p:pic>
        <p:nvPicPr>
          <p:cNvPr id="4" name="Content Placeholder 3" descr="Screen Shot 2016-09-01 at 11.09.4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069" b="-5069"/>
          <a:stretch>
            <a:fillRect/>
          </a:stretch>
        </p:blipFill>
        <p:spPr>
          <a:xfrm>
            <a:off x="373491" y="2133600"/>
            <a:ext cx="7343421" cy="4038599"/>
          </a:xfrm>
        </p:spPr>
      </p:pic>
      <p:pic>
        <p:nvPicPr>
          <p:cNvPr id="5" name="Picture 4" descr="Screen Shot 2016-09-01 at 11.1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371599"/>
            <a:ext cx="4559299" cy="284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0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Yet among them, 50% have mobile phone</a:t>
            </a:r>
            <a:endParaRPr lang="en-US" dirty="0"/>
          </a:p>
        </p:txBody>
      </p:sp>
      <p:pic>
        <p:nvPicPr>
          <p:cNvPr id="4" name="Content Placeholder 3" descr="mobile-apps-2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" r="7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8439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 transfers take days</a:t>
            </a:r>
            <a:endParaRPr lang="en-US" dirty="0"/>
          </a:p>
        </p:txBody>
      </p:sp>
      <p:pic>
        <p:nvPicPr>
          <p:cNvPr id="4" name="Content Placeholder 3" descr="bank-transfer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90" r="-8590"/>
          <a:stretch>
            <a:fillRect/>
          </a:stretch>
        </p:blipFill>
        <p:spPr>
          <a:xfrm>
            <a:off x="0" y="1371600"/>
            <a:ext cx="9030272" cy="5217142"/>
          </a:xfrm>
        </p:spPr>
      </p:pic>
    </p:spTree>
    <p:extLst>
      <p:ext uri="{BB962C8B-B14F-4D97-AF65-F5344CB8AC3E}">
        <p14:creationId xmlns:p14="http://schemas.microsoft.com/office/powerpoint/2010/main" val="14210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Yet the transfer fee is absurdly high</a:t>
            </a:r>
            <a:endParaRPr lang="en-US" dirty="0"/>
          </a:p>
        </p:txBody>
      </p:sp>
      <p:pic>
        <p:nvPicPr>
          <p:cNvPr id="4" name="Content Placeholder 3" descr="Screen Shot 2016-09-01 at 10.39.5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019" b="-90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8516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Banks keep getting hacked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07-26 at 01.23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95400"/>
            <a:ext cx="6274327" cy="4254755"/>
          </a:xfrm>
          <a:prstGeom prst="rect">
            <a:avLst/>
          </a:prstGeom>
          <a:ln>
            <a:solidFill>
              <a:srgbClr val="00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6" name="Picture 5" descr="Screen Shot 2016-07-26 at 01.28.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0"/>
          <a:stretch/>
        </p:blipFill>
        <p:spPr>
          <a:xfrm>
            <a:off x="1676400" y="2438400"/>
            <a:ext cx="6361602" cy="3830655"/>
          </a:xfrm>
          <a:prstGeom prst="rect">
            <a:avLst/>
          </a:prstGeom>
          <a:ln>
            <a:solidFill>
              <a:srgbClr val="00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 descr="Screen Shot 2016-07-26 at 01.42.1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620" y="2796886"/>
            <a:ext cx="6106691" cy="3900587"/>
          </a:xfrm>
          <a:prstGeom prst="rect">
            <a:avLst/>
          </a:prstGeom>
          <a:ln>
            <a:solidFill>
              <a:srgbClr val="00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245753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Google sells our information for ads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And take a big cut from the publishers</a:t>
            </a:r>
          </a:p>
          <a:p>
            <a:pPr lvl="1"/>
            <a:r>
              <a:rPr lang="en-US" dirty="0" smtClean="0"/>
              <a:t>32</a:t>
            </a:r>
            <a:r>
              <a:rPr lang="en-US" dirty="0"/>
              <a:t>% revenue share for content</a:t>
            </a:r>
          </a:p>
          <a:p>
            <a:pPr lvl="1"/>
            <a:r>
              <a:rPr lang="en-US" dirty="0"/>
              <a:t>49% revenue share for </a:t>
            </a:r>
            <a:r>
              <a:rPr lang="en-US" dirty="0" smtClean="0"/>
              <a:t>search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3276601" y="3352800"/>
            <a:ext cx="2895600" cy="3200400"/>
            <a:chOff x="3276600" y="2667000"/>
            <a:chExt cx="3361233" cy="3726180"/>
          </a:xfrm>
        </p:grpSpPr>
        <p:pic>
          <p:nvPicPr>
            <p:cNvPr id="4" name="Picture 3" descr="fb-ad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4267200"/>
              <a:ext cx="3361233" cy="2125980"/>
            </a:xfrm>
            <a:prstGeom prst="rect">
              <a:avLst/>
            </a:prstGeom>
          </p:spPr>
        </p:pic>
        <p:pic>
          <p:nvPicPr>
            <p:cNvPr id="6" name="Picture 5" descr="googleadwordslogo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6600" y="2667000"/>
              <a:ext cx="3352800" cy="1315799"/>
            </a:xfrm>
            <a:prstGeom prst="rect">
              <a:avLst/>
            </a:prstGeom>
          </p:spPr>
        </p:pic>
      </p:grpSp>
      <p:sp>
        <p:nvSpPr>
          <p:cNvPr id="7" name="Right Arrow 6"/>
          <p:cNvSpPr/>
          <p:nvPr/>
        </p:nvSpPr>
        <p:spPr>
          <a:xfrm>
            <a:off x="2362200" y="4648200"/>
            <a:ext cx="76200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6248400" y="4648200"/>
            <a:ext cx="762000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bigstock_information_182665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0"/>
            <a:ext cx="1981200" cy="1981200"/>
          </a:xfrm>
          <a:prstGeom prst="rect">
            <a:avLst/>
          </a:prstGeom>
        </p:spPr>
      </p:pic>
      <p:pic>
        <p:nvPicPr>
          <p:cNvPr id="12" name="Picture 11" descr="Bag-of-Money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533" y="4038600"/>
            <a:ext cx="1789067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0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52|10.026|15.477|9.625"/>
</p:tagLst>
</file>

<file path=ppt/theme/theme1.xml><?xml version="1.0" encoding="utf-8"?>
<a:theme xmlns:a="http://schemas.openxmlformats.org/drawingml/2006/main" name="Office Them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5311</TotalTime>
  <Words>748</Words>
  <Application>Microsoft Macintosh PowerPoint</Application>
  <PresentationFormat>On-screen Show (4:3)</PresentationFormat>
  <Paragraphs>200</Paragraphs>
  <Slides>31</Slides>
  <Notes>3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PowerPoint Presentation</vt:lpstr>
      <vt:lpstr>About me</vt:lpstr>
      <vt:lpstr>Some ugly facts</vt:lpstr>
      <vt:lpstr>40% adults are unbanked</vt:lpstr>
      <vt:lpstr>Yet among them, 50% have mobile phone</vt:lpstr>
      <vt:lpstr>Bank transfers take days</vt:lpstr>
      <vt:lpstr>Yet the transfer fee is absurdly high</vt:lpstr>
      <vt:lpstr>Banks keep getting hacked</vt:lpstr>
      <vt:lpstr>Google sells our information for ads</vt:lpstr>
      <vt:lpstr>A lot more</vt:lpstr>
      <vt:lpstr>Why haven’t we done that?</vt:lpstr>
      <vt:lpstr>I don’t think so</vt:lpstr>
      <vt:lpstr>Why bank transfers take DAYs?</vt:lpstr>
      <vt:lpstr>Why bank transfers take DAYs?</vt:lpstr>
      <vt:lpstr>Solution: Blockchains</vt:lpstr>
      <vt:lpstr>Blockchain 101</vt:lpstr>
      <vt:lpstr>PowerPoint Presentation</vt:lpstr>
      <vt:lpstr>Blockchain: A Decentralized Ledger</vt:lpstr>
      <vt:lpstr>A ledger contains multiple blocks</vt:lpstr>
      <vt:lpstr>How to Agree on The Ledger State?</vt:lpstr>
      <vt:lpstr>How to Agree on The Ledger State?</vt:lpstr>
      <vt:lpstr>Consensus Protocols: Nakamoto Consensus (Bitcoin’s)</vt:lpstr>
      <vt:lpstr>High security guarantee</vt:lpstr>
      <vt:lpstr>How blockchains can change the world?</vt:lpstr>
      <vt:lpstr>Blockchains remove the middle man</vt:lpstr>
      <vt:lpstr>Banking without banks</vt:lpstr>
      <vt:lpstr>Employments without physical contracts</vt:lpstr>
      <vt:lpstr>X without X</vt:lpstr>
      <vt:lpstr>“Blockchains will Become Beating Heart of the Global Financial System”</vt:lpstr>
      <vt:lpstr>Blockchain is just like the internet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Blockchains: Overview and Landscape</dc:title>
  <dc:creator/>
  <cp:lastModifiedBy>NUS</cp:lastModifiedBy>
  <cp:revision>625</cp:revision>
  <dcterms:created xsi:type="dcterms:W3CDTF">2006-08-16T00:00:00Z</dcterms:created>
  <dcterms:modified xsi:type="dcterms:W3CDTF">2016-09-07T17:08:11Z</dcterms:modified>
</cp:coreProperties>
</file>